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image23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9" r:id="rId1"/>
  </p:sldMasterIdLst>
  <p:sldIdLst>
    <p:sldId id="273" r:id="rId2"/>
    <p:sldId id="288" r:id="rId3"/>
    <p:sldId id="261" r:id="rId4"/>
    <p:sldId id="286" r:id="rId5"/>
    <p:sldId id="272" r:id="rId6"/>
    <p:sldId id="258" r:id="rId7"/>
    <p:sldId id="268" r:id="rId8"/>
    <p:sldId id="260" r:id="rId9"/>
    <p:sldId id="259" r:id="rId10"/>
    <p:sldId id="282" r:id="rId11"/>
    <p:sldId id="263" r:id="rId12"/>
    <p:sldId id="262" r:id="rId13"/>
    <p:sldId id="283" r:id="rId14"/>
    <p:sldId id="265" r:id="rId15"/>
    <p:sldId id="264" r:id="rId16"/>
    <p:sldId id="284" r:id="rId17"/>
    <p:sldId id="287" r:id="rId18"/>
    <p:sldId id="267" r:id="rId19"/>
    <p:sldId id="279" r:id="rId20"/>
    <p:sldId id="285" r:id="rId21"/>
    <p:sldId id="277" r:id="rId22"/>
    <p:sldId id="276" r:id="rId23"/>
    <p:sldId id="278" r:id="rId24"/>
    <p:sldId id="281" r:id="rId25"/>
    <p:sldId id="269" r:id="rId26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669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114" y="2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F69487B-8DB4-4A44-8E4D-932106E717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60D63030-FD85-4606-944D-8BEBCE4551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24D4853-3CB0-4B26-AFCF-F6172C3AC5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52D65-5D23-4759-866C-BD4D7E81B3B3}" type="datetimeFigureOut">
              <a:rPr lang="fr-FR" smtClean="0"/>
              <a:t>11/03/2020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9B0BF7F-6046-427C-A5B1-FB7DA8F80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8B39E72-8DDF-472B-8C4D-F69CC4176D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E3413-3E2A-41D9-8269-2C7C8E2F80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427358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4974D59-5E58-44B2-B0A3-BAAB02175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4043D366-4518-4334-B346-4779581038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BFABD00-DE6C-4571-A7D2-BFB228804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52D65-5D23-4759-866C-BD4D7E81B3B3}" type="datetimeFigureOut">
              <a:rPr lang="fr-FR" smtClean="0"/>
              <a:t>11/03/2020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E29521E-0B41-4E15-BF58-3CB1A8DC1E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660AF23-1FA6-4F56-A0D2-6BED407CD0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E3413-3E2A-41D9-8269-2C7C8E2F80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347056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EB47489E-0F04-4047-BE8C-FC50D9B884D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365618D9-EFB2-47E6-A51F-9115B324BA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724B744-7C14-4E80-BD5C-47EEF24BD1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52D65-5D23-4759-866C-BD4D7E81B3B3}" type="datetimeFigureOut">
              <a:rPr lang="fr-FR" smtClean="0"/>
              <a:t>11/03/2020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A1E01E8-AC2C-49BF-AF96-E9996E9C1B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C83E190-3B1C-4893-8AD8-2FFBFA1DE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E3413-3E2A-41D9-8269-2C7C8E2F80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273554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2F9B741-4BBF-4324-B967-D037A4873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5A49232-3C9B-4998-BD09-99834061C8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620AEE0-25C9-42E8-8137-2251ED0197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52D65-5D23-4759-866C-BD4D7E81B3B3}" type="datetimeFigureOut">
              <a:rPr lang="fr-FR" smtClean="0"/>
              <a:t>11/03/2020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D01472E-5C6F-436A-B448-E72C2485D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0465BFF-343A-4304-944D-AFFA1861C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E3413-3E2A-41D9-8269-2C7C8E2F80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393615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E7ACE05-9F5E-4B41-B445-D7768C233E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88C6126-C212-4D26-A895-C5AA794139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2F231AE-C4D0-47A6-B18F-74B539F556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52D65-5D23-4759-866C-BD4D7E81B3B3}" type="datetimeFigureOut">
              <a:rPr lang="fr-FR" smtClean="0"/>
              <a:t>11/03/2020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C40219A-D8B4-403C-A63C-2CBE38B6AA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69BE81B-A5CE-4781-B216-7C069778A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E3413-3E2A-41D9-8269-2C7C8E2F80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149549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76EDEFC-5B20-434E-A2FF-A684AE7D6E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438AFF7-F954-45B6-9877-93EEA49316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3162723E-7445-4DA2-91A8-46494311BF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F8B6F5CD-6794-43EE-9EB4-5B8BF5C3B1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52D65-5D23-4759-866C-BD4D7E81B3B3}" type="datetimeFigureOut">
              <a:rPr lang="fr-FR" smtClean="0"/>
              <a:t>11/03/2020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DC69397-7590-4486-B94B-66F9111883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EEDBED7-19DC-4872-BD81-8CA37857C8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E3413-3E2A-41D9-8269-2C7C8E2F80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066834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79480C2-0EE8-4C04-9BC6-E6466D735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B1BB5C5-A481-4E52-983E-A2C8980520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9036FF11-0795-4B20-B170-B24F4F701A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40853926-FBBD-4266-851F-C83AAD7165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31B5D091-0A45-42E1-AF49-AB7B99231DF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C5C9E0FE-7E32-4508-8959-3827CE0888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52D65-5D23-4759-866C-BD4D7E81B3B3}" type="datetimeFigureOut">
              <a:rPr lang="fr-FR" smtClean="0"/>
              <a:t>11/03/2020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0AB62BB7-3501-4B12-859E-1EE564D276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6381814C-F7DA-4910-A635-94BB5CF72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E3413-3E2A-41D9-8269-2C7C8E2F80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921496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2B223E8-884A-45EE-90D1-1CC744BAA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9FEA258-DDE5-4453-842C-560D06DAE1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52D65-5D23-4759-866C-BD4D7E81B3B3}" type="datetimeFigureOut">
              <a:rPr lang="fr-FR" smtClean="0"/>
              <a:t>11/03/2020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104E7C3-51A4-4F01-BD6D-03CED6658C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FFA9D35-73CA-4386-97D2-2D7666FEDA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E3413-3E2A-41D9-8269-2C7C8E2F80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251645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188C4990-679F-4350-A8D7-0ADD595EDB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52D65-5D23-4759-866C-BD4D7E81B3B3}" type="datetimeFigureOut">
              <a:rPr lang="fr-FR" smtClean="0"/>
              <a:t>11/03/2020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C32CB98B-FF89-4193-9159-02E5063853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89B1AC4-1C3E-40EE-A02C-6EA7348F2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E3413-3E2A-41D9-8269-2C7C8E2F80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729213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CC74CA4-C2DB-4746-A1D3-6CD06C845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01616E1-7964-4756-90BB-E6258F2135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10EA7FB5-EC49-4BB5-83E5-09F97F6DEE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6ADABF46-DD33-4DD6-BBA3-68C1D390CF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52D65-5D23-4759-866C-BD4D7E81B3B3}" type="datetimeFigureOut">
              <a:rPr lang="fr-FR" smtClean="0"/>
              <a:t>11/03/2020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C44128D-6B8C-4A7B-B55E-730414293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2BBF92B-16EE-45B6-ABE1-D5CD92C6F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E3413-3E2A-41D9-8269-2C7C8E2F80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626183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C118263-D567-42B5-8B1F-E2F3FE308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0E0F455D-381D-4FA1-B7F6-4E802B47DE9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3868AA2F-3E20-4FE8-AC13-40D6DA7E5A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12DA5012-13F4-4903-AEA2-CD68C12F18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52D65-5D23-4759-866C-BD4D7E81B3B3}" type="datetimeFigureOut">
              <a:rPr lang="fr-FR" smtClean="0"/>
              <a:t>11/03/2020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1E9134A6-101E-4103-9476-79146B69E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9E6D484-822E-4BA6-9160-66E75FA84B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E3413-3E2A-41D9-8269-2C7C8E2F80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694839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DB6C3573-58D6-48FF-9653-7CF8610455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D3C2556-A949-4554-B804-8CD8C9A5E7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2298838-8150-497A-BD2C-6C08344E48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A52D65-5D23-4759-866C-BD4D7E81B3B3}" type="datetimeFigureOut">
              <a:rPr lang="fr-FR" smtClean="0"/>
              <a:t>11/03/2020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8A28250-BEA2-435D-B853-7030E48199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DD2D3AC-EB94-4698-9A20-E1E8C292E5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2E3413-3E2A-41D9-8269-2C7C8E2F80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662134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23.jp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258FBAB-1635-436D-B2F8-98AAB3E01B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" y="0"/>
            <a:ext cx="1218993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3B50C9F-D1DD-4FE1-86A7-5BD7379FDB93}"/>
              </a:ext>
            </a:extLst>
          </p:cNvPr>
          <p:cNvSpPr/>
          <p:nvPr/>
        </p:nvSpPr>
        <p:spPr>
          <a:xfrm>
            <a:off x="0" y="3006150"/>
            <a:ext cx="4672811" cy="14896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Système Escape Game 13</a:t>
            </a:r>
            <a:r>
              <a:rPr lang="en-US" sz="4800" b="1" kern="1200" baseline="300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ème</a:t>
            </a:r>
            <a:r>
              <a:rPr lang="en-US" sz="4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Porte</a:t>
            </a:r>
            <a:endParaRPr lang="en-US" sz="4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6547C41D-6EEE-4FA4-B3C7-535D70F04948}"/>
              </a:ext>
            </a:extLst>
          </p:cNvPr>
          <p:cNvCxnSpPr>
            <a:cxnSpLocks/>
          </p:cNvCxnSpPr>
          <p:nvPr/>
        </p:nvCxnSpPr>
        <p:spPr>
          <a:xfrm>
            <a:off x="353460" y="857250"/>
            <a:ext cx="1148508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22">
            <a:extLst>
              <a:ext uri="{FF2B5EF4-FFF2-40B4-BE49-F238E27FC236}">
                <a16:creationId xmlns:a16="http://schemas.microsoft.com/office/drawing/2014/main" id="{86A5C2F4-D1E5-46F3-A398-8801ACDF98D6}"/>
              </a:ext>
            </a:extLst>
          </p:cNvPr>
          <p:cNvCxnSpPr>
            <a:cxnSpLocks/>
          </p:cNvCxnSpPr>
          <p:nvPr/>
        </p:nvCxnSpPr>
        <p:spPr>
          <a:xfrm>
            <a:off x="353460" y="6334125"/>
            <a:ext cx="1148508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ZoneTexte 18">
            <a:extLst>
              <a:ext uri="{FF2B5EF4-FFF2-40B4-BE49-F238E27FC236}">
                <a16:creationId xmlns:a16="http://schemas.microsoft.com/office/drawing/2014/main" id="{16C75089-3C49-47D2-8E12-78BF7650122F}"/>
              </a:ext>
            </a:extLst>
          </p:cNvPr>
          <p:cNvSpPr txBox="1"/>
          <p:nvPr/>
        </p:nvSpPr>
        <p:spPr>
          <a:xfrm>
            <a:off x="739222" y="247693"/>
            <a:ext cx="2417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Campus St Félix-La Salle</a:t>
            </a:r>
          </a:p>
        </p:txBody>
      </p:sp>
      <p:pic>
        <p:nvPicPr>
          <p:cNvPr id="22" name="Image 21" descr="Une image contenant dessin&#10;&#10;Description générée automatiquement">
            <a:extLst>
              <a:ext uri="{FF2B5EF4-FFF2-40B4-BE49-F238E27FC236}">
                <a16:creationId xmlns:a16="http://schemas.microsoft.com/office/drawing/2014/main" id="{DB8DFFB8-4776-484C-885E-0E8D6A8214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460" y="0"/>
            <a:ext cx="771525" cy="82971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CB07183-0B6C-431A-A339-37D387FFE05C}"/>
              </a:ext>
            </a:extLst>
          </p:cNvPr>
          <p:cNvSpPr/>
          <p:nvPr/>
        </p:nvSpPr>
        <p:spPr>
          <a:xfrm>
            <a:off x="9601201" y="419277"/>
            <a:ext cx="2514600" cy="41043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Joshua PINNEAU</a:t>
            </a:r>
            <a:endParaRPr lang="en-US" sz="2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2569504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Image 35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A156923A-8DF4-4078-94DF-E315267FCF0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33" name="Titre 1">
            <a:extLst>
              <a:ext uri="{FF2B5EF4-FFF2-40B4-BE49-F238E27FC236}">
                <a16:creationId xmlns:a16="http://schemas.microsoft.com/office/drawing/2014/main" id="{D7D47A08-2BF9-44C3-9F77-2D2D4A0332FD}"/>
              </a:ext>
            </a:extLst>
          </p:cNvPr>
          <p:cNvSpPr txBox="1">
            <a:spLocks/>
          </p:cNvSpPr>
          <p:nvPr/>
        </p:nvSpPr>
        <p:spPr>
          <a:xfrm>
            <a:off x="897559" y="389990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b="1">
                <a:latin typeface="+mn-lt"/>
              </a:rPr>
              <a:t>Mécanisme n°1 : l’échiquier </a:t>
            </a:r>
            <a:endParaRPr lang="fr-FR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775022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31C4281F-D622-418C-8D75-07D5069F2E3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4" name="Titre 1">
            <a:extLst>
              <a:ext uri="{FF2B5EF4-FFF2-40B4-BE49-F238E27FC236}">
                <a16:creationId xmlns:a16="http://schemas.microsoft.com/office/drawing/2014/main" id="{C9DA7725-D7E8-4BCC-9FDF-A34AF4C0A5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7559" y="389990"/>
            <a:ext cx="10396882" cy="1151965"/>
          </a:xfrm>
        </p:spPr>
        <p:txBody>
          <a:bodyPr/>
          <a:lstStyle/>
          <a:p>
            <a:pPr algn="ctr"/>
            <a:r>
              <a:rPr lang="fr-FR" b="1" dirty="0">
                <a:solidFill>
                  <a:schemeClr val="tx1"/>
                </a:solidFill>
                <a:latin typeface="+mn-lt"/>
              </a:rPr>
              <a:t>Mécanisme n°2 : Le lion basculant 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03AD4EE6-306A-448A-AE1A-599D403E1C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8936" y="1296749"/>
            <a:ext cx="4515364" cy="2392123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D5B1095F-15A0-4EDB-B980-475E9AAB884F}"/>
              </a:ext>
            </a:extLst>
          </p:cNvPr>
          <p:cNvSpPr txBox="1"/>
          <p:nvPr/>
        </p:nvSpPr>
        <p:spPr>
          <a:xfrm>
            <a:off x="3899971" y="1541955"/>
            <a:ext cx="464037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0070C0"/>
                </a:solidFill>
              </a:rPr>
              <a:t>Entrées :</a:t>
            </a:r>
          </a:p>
          <a:p>
            <a:r>
              <a:rPr lang="fr-FR" sz="1400" dirty="0">
                <a:solidFill>
                  <a:srgbClr val="0070C0"/>
                </a:solidFill>
              </a:rPr>
              <a:t>	</a:t>
            </a:r>
            <a:r>
              <a:rPr lang="fr-FR" sz="1400" dirty="0"/>
              <a:t>● E1</a:t>
            </a:r>
          </a:p>
          <a:p>
            <a:pPr marL="1657350" lvl="3" indent="-285750">
              <a:buFont typeface="Courier New" panose="02070309020205020404" pitchFamily="49" charset="0"/>
              <a:buChar char="o"/>
            </a:pPr>
            <a:r>
              <a:rPr lang="fr-FR" sz="1400" dirty="0"/>
              <a:t>Type de capteur : </a:t>
            </a:r>
            <a:r>
              <a:rPr lang="fr-FR" sz="1400" dirty="0">
                <a:solidFill>
                  <a:schemeClr val="accent6">
                    <a:lumMod val="50000"/>
                  </a:schemeClr>
                </a:solidFill>
              </a:rPr>
              <a:t>Capteur effet Hall</a:t>
            </a:r>
          </a:p>
          <a:p>
            <a:pPr marL="1657350" lvl="3" indent="-285750">
              <a:buFont typeface="Courier New" panose="02070309020205020404" pitchFamily="49" charset="0"/>
              <a:buChar char="o"/>
            </a:pPr>
            <a:r>
              <a:rPr lang="fr-FR" sz="1400" dirty="0"/>
              <a:t>Référence : </a:t>
            </a:r>
            <a:r>
              <a:rPr lang="fr-FR" sz="1400" dirty="0">
                <a:solidFill>
                  <a:srgbClr val="0070C0"/>
                </a:solidFill>
              </a:rPr>
              <a:t>Capteur à effet Hall A3144</a:t>
            </a:r>
          </a:p>
          <a:p>
            <a:pPr marL="1657350" lvl="3" indent="-285750">
              <a:buFont typeface="Courier New" panose="02070309020205020404" pitchFamily="49" charset="0"/>
              <a:buChar char="o"/>
            </a:pPr>
            <a:endParaRPr lang="fr-FR" sz="1400" dirty="0">
              <a:solidFill>
                <a:srgbClr val="0070C0"/>
              </a:solidFill>
            </a:endParaRPr>
          </a:p>
          <a:p>
            <a:pPr marL="1657350" lvl="3" indent="-285750">
              <a:buFont typeface="Courier New" panose="02070309020205020404" pitchFamily="49" charset="0"/>
              <a:buChar char="o"/>
            </a:pPr>
            <a:endParaRPr lang="fr-FR" sz="1400" dirty="0">
              <a:solidFill>
                <a:srgbClr val="0070C0"/>
              </a:solidFill>
            </a:endParaRPr>
          </a:p>
          <a:p>
            <a:pPr marL="1657350" lvl="3" indent="-285750">
              <a:buFont typeface="Courier New" panose="02070309020205020404" pitchFamily="49" charset="0"/>
              <a:buChar char="o"/>
            </a:pPr>
            <a:endParaRPr lang="fr-FR" sz="1400" dirty="0">
              <a:solidFill>
                <a:srgbClr val="0070C0"/>
              </a:solidFill>
            </a:endParaRPr>
          </a:p>
          <a:p>
            <a:pPr marL="1657350" lvl="3" indent="-285750">
              <a:buFont typeface="Courier New" panose="02070309020205020404" pitchFamily="49" charset="0"/>
              <a:buChar char="o"/>
            </a:pPr>
            <a:endParaRPr lang="fr-FR" sz="1400" dirty="0">
              <a:solidFill>
                <a:srgbClr val="0070C0"/>
              </a:solidFill>
            </a:endParaRPr>
          </a:p>
          <a:p>
            <a:pPr marL="1657350" lvl="3" indent="-285750">
              <a:buFont typeface="Courier New" panose="02070309020205020404" pitchFamily="49" charset="0"/>
              <a:buChar char="o"/>
            </a:pPr>
            <a:r>
              <a:rPr lang="fr-FR" sz="1400" dirty="0"/>
              <a:t>Signal : </a:t>
            </a:r>
            <a:r>
              <a:rPr lang="fr-FR" sz="1400" dirty="0">
                <a:solidFill>
                  <a:srgbClr val="0070C0"/>
                </a:solidFill>
              </a:rPr>
              <a:t>Numérique</a:t>
            </a:r>
          </a:p>
          <a:p>
            <a:pPr marL="1657350" lvl="3" indent="-285750">
              <a:buFont typeface="Courier New" panose="02070309020205020404" pitchFamily="49" charset="0"/>
              <a:buChar char="o"/>
            </a:pPr>
            <a:r>
              <a:rPr lang="fr-FR" sz="1400" dirty="0"/>
              <a:t>Voltage : </a:t>
            </a:r>
            <a:r>
              <a:rPr lang="fr-FR" sz="1400" dirty="0">
                <a:solidFill>
                  <a:schemeClr val="accent6">
                    <a:lumMod val="50000"/>
                  </a:schemeClr>
                </a:solidFill>
              </a:rPr>
              <a:t>0-5V</a:t>
            </a:r>
            <a:r>
              <a:rPr lang="fr-FR" dirty="0"/>
              <a:t>		 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2DC1B36C-D890-4DE9-8026-3689062305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5134" y="4687524"/>
            <a:ext cx="1834837" cy="1520653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D946CD7B-776D-4A44-AAF3-EFA0EE7701E8}"/>
              </a:ext>
            </a:extLst>
          </p:cNvPr>
          <p:cNvSpPr txBox="1"/>
          <p:nvPr/>
        </p:nvSpPr>
        <p:spPr>
          <a:xfrm>
            <a:off x="2534143" y="6054288"/>
            <a:ext cx="8435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0070C0"/>
                </a:solidFill>
              </a:rPr>
              <a:t>Relais 5V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E22C5A7A-3931-4D89-9295-1BFCB0C2BACF}"/>
              </a:ext>
            </a:extLst>
          </p:cNvPr>
          <p:cNvSpPr txBox="1"/>
          <p:nvPr/>
        </p:nvSpPr>
        <p:spPr>
          <a:xfrm>
            <a:off x="0" y="4031291"/>
            <a:ext cx="59118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400" dirty="0"/>
              <a:t>S1</a:t>
            </a: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fr-FR" sz="1400" dirty="0"/>
              <a:t>Rôle : </a:t>
            </a:r>
            <a:r>
              <a:rPr lang="fr-FR" sz="1400" dirty="0">
                <a:solidFill>
                  <a:schemeClr val="accent6">
                    <a:lumMod val="50000"/>
                  </a:schemeClr>
                </a:solidFill>
              </a:rPr>
              <a:t>activer une gâche électrique (Solénoïde 12V) via un relais </a:t>
            </a:r>
            <a:r>
              <a:rPr lang="fr-FR" sz="1400" dirty="0">
                <a:solidFill>
                  <a:srgbClr val="0070C0"/>
                </a:solidFill>
              </a:rPr>
              <a:t>+ LED de Contrôle</a:t>
            </a:r>
          </a:p>
          <a:p>
            <a:pPr lvl="2"/>
            <a:endParaRPr lang="fr-FR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614035C-E9B8-4C50-9839-877C82CC746B}"/>
              </a:ext>
            </a:extLst>
          </p:cNvPr>
          <p:cNvSpPr/>
          <p:nvPr/>
        </p:nvSpPr>
        <p:spPr>
          <a:xfrm>
            <a:off x="5857618" y="4244219"/>
            <a:ext cx="6096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fr-FR" sz="1400" dirty="0"/>
              <a:t>Condition : </a:t>
            </a:r>
            <a:r>
              <a:rPr lang="fr-FR" sz="1400" dirty="0">
                <a:solidFill>
                  <a:schemeClr val="accent1"/>
                </a:solidFill>
              </a:rPr>
              <a:t>Si E1 est à 0 alors activer la sortie, sinon, désactiver la sortie</a:t>
            </a: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fr-FR" sz="1400" dirty="0"/>
              <a:t>Voltage : </a:t>
            </a:r>
            <a:r>
              <a:rPr lang="fr-FR" sz="1400" dirty="0">
                <a:solidFill>
                  <a:schemeClr val="accent6">
                    <a:lumMod val="50000"/>
                  </a:schemeClr>
                </a:solidFill>
              </a:rPr>
              <a:t>0-5V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A03A7D80-A8C9-4E2F-A421-49657C0CE2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8385237" y="4457483"/>
            <a:ext cx="1333376" cy="1333376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06BF1B25-20AB-4879-B29D-A4024D315270}"/>
              </a:ext>
            </a:extLst>
          </p:cNvPr>
          <p:cNvSpPr txBox="1"/>
          <p:nvPr/>
        </p:nvSpPr>
        <p:spPr>
          <a:xfrm>
            <a:off x="8483836" y="6054288"/>
            <a:ext cx="9076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0070C0"/>
                </a:solidFill>
              </a:rPr>
              <a:t>Solénoïde</a:t>
            </a:r>
          </a:p>
        </p:txBody>
      </p:sp>
    </p:spTree>
    <p:extLst>
      <p:ext uri="{BB962C8B-B14F-4D97-AF65-F5344CB8AC3E}">
        <p14:creationId xmlns:p14="http://schemas.microsoft.com/office/powerpoint/2010/main" val="12269803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285DFC8B-EF09-4C38-8A7C-512706C8644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7" name="Titre 1">
            <a:extLst>
              <a:ext uri="{FF2B5EF4-FFF2-40B4-BE49-F238E27FC236}">
                <a16:creationId xmlns:a16="http://schemas.microsoft.com/office/drawing/2014/main" id="{B99C25B3-D467-4A98-8DB5-F956F5749B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7559" y="389990"/>
            <a:ext cx="10396882" cy="1151965"/>
          </a:xfrm>
        </p:spPr>
        <p:txBody>
          <a:bodyPr/>
          <a:lstStyle/>
          <a:p>
            <a:pPr algn="ctr"/>
            <a:r>
              <a:rPr lang="fr-FR" b="1" dirty="0">
                <a:solidFill>
                  <a:schemeClr val="tx1"/>
                </a:solidFill>
                <a:latin typeface="+mn-lt"/>
              </a:rPr>
              <a:t>Mécanisme n°2 : Le lion basculant </a:t>
            </a:r>
          </a:p>
        </p:txBody>
      </p:sp>
      <p:pic>
        <p:nvPicPr>
          <p:cNvPr id="5" name="Image 4" descr="Une image contenant texte, ordinateur, guichet, portable&#10;&#10;Description générée automatiquement">
            <a:extLst>
              <a:ext uri="{FF2B5EF4-FFF2-40B4-BE49-F238E27FC236}">
                <a16:creationId xmlns:a16="http://schemas.microsoft.com/office/drawing/2014/main" id="{26FF9B91-8D8F-479D-ADC3-C42B80290E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1869" y="1249141"/>
            <a:ext cx="3834111" cy="5500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6815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285DFC8B-EF09-4C38-8A7C-512706C8644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7" name="Titre 1">
            <a:extLst>
              <a:ext uri="{FF2B5EF4-FFF2-40B4-BE49-F238E27FC236}">
                <a16:creationId xmlns:a16="http://schemas.microsoft.com/office/drawing/2014/main" id="{B99C25B3-D467-4A98-8DB5-F956F5749B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7559" y="389990"/>
            <a:ext cx="10396882" cy="1151965"/>
          </a:xfrm>
        </p:spPr>
        <p:txBody>
          <a:bodyPr/>
          <a:lstStyle/>
          <a:p>
            <a:pPr algn="ctr"/>
            <a:r>
              <a:rPr lang="fr-FR" b="1" dirty="0">
                <a:solidFill>
                  <a:schemeClr val="tx1"/>
                </a:solidFill>
                <a:latin typeface="+mn-lt"/>
              </a:rPr>
              <a:t>Mécanisme n°2 : Le lion basculant </a:t>
            </a:r>
          </a:p>
        </p:txBody>
      </p:sp>
    </p:spTree>
    <p:extLst>
      <p:ext uri="{BB962C8B-B14F-4D97-AF65-F5344CB8AC3E}">
        <p14:creationId xmlns:p14="http://schemas.microsoft.com/office/powerpoint/2010/main" val="24679252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6BF5BDA8-2259-41CC-A61B-D704DEF0D48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4" name="Titre 1">
            <a:extLst>
              <a:ext uri="{FF2B5EF4-FFF2-40B4-BE49-F238E27FC236}">
                <a16:creationId xmlns:a16="http://schemas.microsoft.com/office/drawing/2014/main" id="{C9DA7725-D7E8-4BCC-9FDF-A34AF4C0A5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7559" y="389990"/>
            <a:ext cx="10396882" cy="1151965"/>
          </a:xfrm>
        </p:spPr>
        <p:txBody>
          <a:bodyPr/>
          <a:lstStyle/>
          <a:p>
            <a:pPr algn="ctr"/>
            <a:r>
              <a:rPr lang="fr-FR" b="1" dirty="0">
                <a:solidFill>
                  <a:schemeClr val="tx1"/>
                </a:solidFill>
                <a:latin typeface="+mn-lt"/>
              </a:rPr>
              <a:t>Mécanisme n°3 : l’élément TERRE 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18D11AF-0299-4EAC-A2F6-661C6239C65D}"/>
              </a:ext>
            </a:extLst>
          </p:cNvPr>
          <p:cNvSpPr txBox="1"/>
          <p:nvPr/>
        </p:nvSpPr>
        <p:spPr>
          <a:xfrm>
            <a:off x="3899971" y="1541955"/>
            <a:ext cx="464037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0070C0"/>
                </a:solidFill>
              </a:rPr>
              <a:t>Entrées :</a:t>
            </a:r>
          </a:p>
          <a:p>
            <a:r>
              <a:rPr lang="fr-FR" sz="1400" dirty="0">
                <a:solidFill>
                  <a:srgbClr val="0070C0"/>
                </a:solidFill>
              </a:rPr>
              <a:t>	</a:t>
            </a:r>
            <a:r>
              <a:rPr lang="fr-FR" sz="1400" dirty="0"/>
              <a:t>● E1</a:t>
            </a:r>
          </a:p>
          <a:p>
            <a:pPr marL="1657350" lvl="3" indent="-285750">
              <a:buFont typeface="Courier New" panose="02070309020205020404" pitchFamily="49" charset="0"/>
              <a:buChar char="o"/>
            </a:pPr>
            <a:r>
              <a:rPr lang="fr-FR" sz="1400" dirty="0"/>
              <a:t>Type de capteur : </a:t>
            </a:r>
            <a:r>
              <a:rPr lang="fr-FR" sz="1400" dirty="0">
                <a:solidFill>
                  <a:schemeClr val="accent6">
                    <a:lumMod val="50000"/>
                  </a:schemeClr>
                </a:solidFill>
              </a:rPr>
              <a:t>Capteur effet Hall</a:t>
            </a:r>
          </a:p>
          <a:p>
            <a:pPr marL="1657350" lvl="3" indent="-285750">
              <a:buFont typeface="Courier New" panose="02070309020205020404" pitchFamily="49" charset="0"/>
              <a:buChar char="o"/>
            </a:pPr>
            <a:r>
              <a:rPr lang="fr-FR" sz="1400" dirty="0"/>
              <a:t>Référence : </a:t>
            </a:r>
            <a:r>
              <a:rPr lang="fr-FR" sz="1400" dirty="0">
                <a:solidFill>
                  <a:srgbClr val="0070C0"/>
                </a:solidFill>
              </a:rPr>
              <a:t>Capteur à effet Hall A3144</a:t>
            </a:r>
          </a:p>
          <a:p>
            <a:pPr marL="1657350" lvl="3" indent="-285750">
              <a:buFont typeface="Courier New" panose="02070309020205020404" pitchFamily="49" charset="0"/>
              <a:buChar char="o"/>
            </a:pPr>
            <a:endParaRPr lang="fr-FR" sz="1400" dirty="0">
              <a:solidFill>
                <a:srgbClr val="0070C0"/>
              </a:solidFill>
            </a:endParaRPr>
          </a:p>
          <a:p>
            <a:pPr marL="1657350" lvl="3" indent="-285750">
              <a:buFont typeface="Courier New" panose="02070309020205020404" pitchFamily="49" charset="0"/>
              <a:buChar char="o"/>
            </a:pPr>
            <a:endParaRPr lang="fr-FR" sz="1400" dirty="0">
              <a:solidFill>
                <a:srgbClr val="0070C0"/>
              </a:solidFill>
            </a:endParaRPr>
          </a:p>
          <a:p>
            <a:pPr marL="1657350" lvl="3" indent="-285750">
              <a:buFont typeface="Courier New" panose="02070309020205020404" pitchFamily="49" charset="0"/>
              <a:buChar char="o"/>
            </a:pPr>
            <a:endParaRPr lang="fr-FR" sz="1400" dirty="0">
              <a:solidFill>
                <a:srgbClr val="0070C0"/>
              </a:solidFill>
            </a:endParaRPr>
          </a:p>
          <a:p>
            <a:pPr marL="1657350" lvl="3" indent="-285750">
              <a:buFont typeface="Courier New" panose="02070309020205020404" pitchFamily="49" charset="0"/>
              <a:buChar char="o"/>
            </a:pPr>
            <a:endParaRPr lang="fr-FR" sz="1400" dirty="0">
              <a:solidFill>
                <a:srgbClr val="0070C0"/>
              </a:solidFill>
            </a:endParaRPr>
          </a:p>
          <a:p>
            <a:pPr marL="1657350" lvl="3" indent="-285750">
              <a:buFont typeface="Courier New" panose="02070309020205020404" pitchFamily="49" charset="0"/>
              <a:buChar char="o"/>
            </a:pPr>
            <a:r>
              <a:rPr lang="fr-FR" sz="1400" dirty="0"/>
              <a:t>Signal : </a:t>
            </a:r>
            <a:r>
              <a:rPr lang="fr-FR" sz="1400" dirty="0">
                <a:solidFill>
                  <a:srgbClr val="0070C0"/>
                </a:solidFill>
              </a:rPr>
              <a:t>Numérique</a:t>
            </a:r>
          </a:p>
          <a:p>
            <a:pPr marL="1657350" lvl="3" indent="-285750">
              <a:buFont typeface="Courier New" panose="02070309020205020404" pitchFamily="49" charset="0"/>
              <a:buChar char="o"/>
            </a:pPr>
            <a:r>
              <a:rPr lang="fr-FR" sz="1400" dirty="0"/>
              <a:t>Voltage : </a:t>
            </a:r>
            <a:r>
              <a:rPr lang="fr-FR" sz="1400" dirty="0">
                <a:solidFill>
                  <a:schemeClr val="accent6">
                    <a:lumMod val="50000"/>
                  </a:schemeClr>
                </a:solidFill>
              </a:rPr>
              <a:t>0-5V</a:t>
            </a:r>
            <a:r>
              <a:rPr lang="fr-FR" dirty="0"/>
              <a:t>		 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50B93A84-F02C-4BF3-94DE-E28A5C2CF0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3760" y="1314193"/>
            <a:ext cx="4515364" cy="2392123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3C1FB2B3-68F4-4B62-9689-E60618997798}"/>
              </a:ext>
            </a:extLst>
          </p:cNvPr>
          <p:cNvSpPr txBox="1"/>
          <p:nvPr/>
        </p:nvSpPr>
        <p:spPr>
          <a:xfrm>
            <a:off x="337563" y="4023383"/>
            <a:ext cx="575843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Sorties 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400" dirty="0"/>
              <a:t>S1</a:t>
            </a: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fr-FR" sz="1400" dirty="0"/>
              <a:t>Rôle : </a:t>
            </a:r>
            <a:r>
              <a:rPr lang="fr-FR" sz="1400" dirty="0">
                <a:solidFill>
                  <a:schemeClr val="accent6">
                    <a:lumMod val="50000"/>
                  </a:schemeClr>
                </a:solidFill>
              </a:rPr>
              <a:t>activer/désactiver un moteur (12V) via un relais </a:t>
            </a:r>
            <a:r>
              <a:rPr lang="fr-FR" sz="1400" dirty="0">
                <a:solidFill>
                  <a:srgbClr val="0070C0"/>
                </a:solidFill>
              </a:rPr>
              <a:t>+ LED de Contrôle</a:t>
            </a: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fr-FR" sz="1400" dirty="0"/>
              <a:t>Condition : </a:t>
            </a:r>
            <a:r>
              <a:rPr lang="fr-FR" sz="1400" dirty="0">
                <a:solidFill>
                  <a:srgbClr val="0070C0"/>
                </a:solidFill>
              </a:rPr>
              <a:t>Si E1 est à 1 alors activer la sortie, sinon, désactiver la sortie</a:t>
            </a: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fr-FR" sz="1400" dirty="0"/>
              <a:t>Voltage : </a:t>
            </a:r>
            <a:r>
              <a:rPr lang="fr-FR" sz="1400" dirty="0">
                <a:solidFill>
                  <a:schemeClr val="accent6">
                    <a:lumMod val="50000"/>
                  </a:schemeClr>
                </a:solidFill>
              </a:rPr>
              <a:t>0-5V</a:t>
            </a:r>
          </a:p>
          <a:p>
            <a:pPr marL="1200150" lvl="2" indent="-285750">
              <a:buFont typeface="Courier New" panose="02070309020205020404" pitchFamily="49" charset="0"/>
              <a:buChar char="o"/>
            </a:pPr>
            <a:endParaRPr lang="fr-FR" sz="1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400" dirty="0"/>
              <a:t>S_TERRE</a:t>
            </a: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fr-FR" sz="1400" dirty="0"/>
              <a:t>Rôle : </a:t>
            </a:r>
            <a:r>
              <a:rPr lang="fr-FR" sz="1400" dirty="0">
                <a:solidFill>
                  <a:srgbClr val="0070C0"/>
                </a:solidFill>
              </a:rPr>
              <a:t>entrée de la gestion des quatre éléments</a:t>
            </a:r>
            <a:r>
              <a:rPr lang="fr-FR" dirty="0"/>
              <a:t>	</a:t>
            </a:r>
          </a:p>
          <a:p>
            <a:pPr lvl="2"/>
            <a:endParaRPr lang="fr-FR" dirty="0"/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905C913B-E163-4E97-9AC7-BAC9442F06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4455697"/>
            <a:ext cx="2076206" cy="1720692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9B531958-20EA-41BE-A41C-E1DA4041D9B5}"/>
              </a:ext>
            </a:extLst>
          </p:cNvPr>
          <p:cNvSpPr txBox="1"/>
          <p:nvPr/>
        </p:nvSpPr>
        <p:spPr>
          <a:xfrm>
            <a:off x="6614596" y="5954475"/>
            <a:ext cx="8435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0070C0"/>
                </a:solidFill>
              </a:rPr>
              <a:t>Relais 5V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D8DCDC83-C3C0-4EE7-A3C6-7158169923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1383194">
            <a:off x="8352842" y="3601979"/>
            <a:ext cx="1519483" cy="2269040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6E1A8C1A-D256-4278-876D-CA1BC7549157}"/>
              </a:ext>
            </a:extLst>
          </p:cNvPr>
          <p:cNvSpPr txBox="1"/>
          <p:nvPr/>
        </p:nvSpPr>
        <p:spPr>
          <a:xfrm>
            <a:off x="7976756" y="5954475"/>
            <a:ext cx="26121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0070C0"/>
                </a:solidFill>
              </a:rPr>
              <a:t>Actionneur linéaire (Moteur 12V)</a:t>
            </a:r>
          </a:p>
        </p:txBody>
      </p:sp>
    </p:spTree>
    <p:extLst>
      <p:ext uri="{BB962C8B-B14F-4D97-AF65-F5344CB8AC3E}">
        <p14:creationId xmlns:p14="http://schemas.microsoft.com/office/powerpoint/2010/main" val="23172238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AEEB834D-2A12-44C2-B731-07361B67448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10" name="Titre 1">
            <a:extLst>
              <a:ext uri="{FF2B5EF4-FFF2-40B4-BE49-F238E27FC236}">
                <a16:creationId xmlns:a16="http://schemas.microsoft.com/office/drawing/2014/main" id="{65B0F673-5802-41EB-9E63-834C75082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7559" y="389990"/>
            <a:ext cx="10396882" cy="1151965"/>
          </a:xfrm>
        </p:spPr>
        <p:txBody>
          <a:bodyPr/>
          <a:lstStyle/>
          <a:p>
            <a:pPr algn="ctr"/>
            <a:r>
              <a:rPr lang="fr-FR" b="1" dirty="0">
                <a:solidFill>
                  <a:schemeClr val="tx1"/>
                </a:solidFill>
                <a:latin typeface="+mn-lt"/>
              </a:rPr>
              <a:t>Mécanisme n°3 : l’élément TERRE </a:t>
            </a:r>
          </a:p>
        </p:txBody>
      </p:sp>
      <p:pic>
        <p:nvPicPr>
          <p:cNvPr id="3" name="Image 2" descr="Une image contenant texte&#10;&#10;Description générée automatiquement">
            <a:extLst>
              <a:ext uri="{FF2B5EF4-FFF2-40B4-BE49-F238E27FC236}">
                <a16:creationId xmlns:a16="http://schemas.microsoft.com/office/drawing/2014/main" id="{7982B77C-B241-49F5-94BB-18DF7369B7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7522" y="1308369"/>
            <a:ext cx="4516956" cy="5376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3266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AEEB834D-2A12-44C2-B731-07361B67448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10" name="Titre 1">
            <a:extLst>
              <a:ext uri="{FF2B5EF4-FFF2-40B4-BE49-F238E27FC236}">
                <a16:creationId xmlns:a16="http://schemas.microsoft.com/office/drawing/2014/main" id="{65B0F673-5802-41EB-9E63-834C75082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7559" y="389990"/>
            <a:ext cx="10396882" cy="1151965"/>
          </a:xfrm>
        </p:spPr>
        <p:txBody>
          <a:bodyPr/>
          <a:lstStyle/>
          <a:p>
            <a:pPr algn="ctr"/>
            <a:r>
              <a:rPr lang="fr-FR" b="1" dirty="0">
                <a:solidFill>
                  <a:schemeClr val="tx1"/>
                </a:solidFill>
                <a:latin typeface="+mn-lt"/>
              </a:rPr>
              <a:t>Mécanisme n°3 : l’élément TERRE </a:t>
            </a:r>
          </a:p>
        </p:txBody>
      </p:sp>
    </p:spTree>
    <p:extLst>
      <p:ext uri="{BB962C8B-B14F-4D97-AF65-F5344CB8AC3E}">
        <p14:creationId xmlns:p14="http://schemas.microsoft.com/office/powerpoint/2010/main" val="1761533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AEEB834D-2A12-44C2-B731-07361B67448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10" name="Titre 1">
            <a:extLst>
              <a:ext uri="{FF2B5EF4-FFF2-40B4-BE49-F238E27FC236}">
                <a16:creationId xmlns:a16="http://schemas.microsoft.com/office/drawing/2014/main" id="{65B0F673-5802-41EB-9E63-834C75082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7559" y="389990"/>
            <a:ext cx="10396882" cy="1151965"/>
          </a:xfrm>
        </p:spPr>
        <p:txBody>
          <a:bodyPr/>
          <a:lstStyle/>
          <a:p>
            <a:pPr algn="ctr"/>
            <a:r>
              <a:rPr lang="fr-FR" b="1" dirty="0">
                <a:solidFill>
                  <a:schemeClr val="tx1"/>
                </a:solidFill>
                <a:latin typeface="+mn-lt"/>
              </a:rPr>
              <a:t>Message I2C</a:t>
            </a:r>
          </a:p>
        </p:txBody>
      </p:sp>
      <p:pic>
        <p:nvPicPr>
          <p:cNvPr id="3" name="Image 2" descr="Une image contenant carte&#10;&#10;Description générée automatiquement">
            <a:extLst>
              <a:ext uri="{FF2B5EF4-FFF2-40B4-BE49-F238E27FC236}">
                <a16:creationId xmlns:a16="http://schemas.microsoft.com/office/drawing/2014/main" id="{60F3093D-2F68-4281-9CA2-8C51064067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0250" y="1541955"/>
            <a:ext cx="5351500" cy="4954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6732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Image 24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360E627F-DDC6-42E0-9CBC-A5125DC34D2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4" name="Titre 1">
            <a:extLst>
              <a:ext uri="{FF2B5EF4-FFF2-40B4-BE49-F238E27FC236}">
                <a16:creationId xmlns:a16="http://schemas.microsoft.com/office/drawing/2014/main" id="{621ABB55-4537-4B7F-9986-41292A7945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7559" y="389990"/>
            <a:ext cx="10396882" cy="1151965"/>
          </a:xfrm>
        </p:spPr>
        <p:txBody>
          <a:bodyPr/>
          <a:lstStyle/>
          <a:p>
            <a:pPr algn="ctr"/>
            <a:r>
              <a:rPr lang="fr-FR" b="1" dirty="0">
                <a:solidFill>
                  <a:schemeClr val="tx1"/>
                </a:solidFill>
                <a:latin typeface="+mn-lt"/>
              </a:rPr>
              <a:t>Application Web de supervision</a:t>
            </a:r>
          </a:p>
        </p:txBody>
      </p:sp>
      <p:pic>
        <p:nvPicPr>
          <p:cNvPr id="1026" name="Picture 2" descr="Résultat de recherche d'images pour &quot;html png&quot;">
            <a:extLst>
              <a:ext uri="{FF2B5EF4-FFF2-40B4-BE49-F238E27FC236}">
                <a16:creationId xmlns:a16="http://schemas.microsoft.com/office/drawing/2014/main" id="{539C04EB-A3DC-4636-938E-6D8A58E55D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451" y="2492373"/>
            <a:ext cx="1354984" cy="1873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Image 11" descr="Une image contenant dessin&#10;&#10;Description générée automatiquement">
            <a:extLst>
              <a:ext uri="{FF2B5EF4-FFF2-40B4-BE49-F238E27FC236}">
                <a16:creationId xmlns:a16="http://schemas.microsoft.com/office/drawing/2014/main" id="{36E2703C-DA22-4581-86A3-7A35D36927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4769" y="2492373"/>
            <a:ext cx="1354984" cy="1873250"/>
          </a:xfrm>
          <a:prstGeom prst="rect">
            <a:avLst/>
          </a:prstGeom>
        </p:spPr>
      </p:pic>
      <p:pic>
        <p:nvPicPr>
          <p:cNvPr id="14" name="Image 13" descr="Une image contenant chope, alimentation, signe&#10;&#10;Description générée automatiquement">
            <a:extLst>
              <a:ext uri="{FF2B5EF4-FFF2-40B4-BE49-F238E27FC236}">
                <a16:creationId xmlns:a16="http://schemas.microsoft.com/office/drawing/2014/main" id="{3E2C9758-487C-47AD-B2AC-2C881E6E1D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0088" y="2492373"/>
            <a:ext cx="2731824" cy="1873251"/>
          </a:xfrm>
          <a:prstGeom prst="rect">
            <a:avLst/>
          </a:prstGeom>
        </p:spPr>
      </p:pic>
      <p:pic>
        <p:nvPicPr>
          <p:cNvPr id="16" name="Image 15" descr="Une image contenant assis, table, blanc, petit&#10;&#10;Description générée automatiquement">
            <a:extLst>
              <a:ext uri="{FF2B5EF4-FFF2-40B4-BE49-F238E27FC236}">
                <a16:creationId xmlns:a16="http://schemas.microsoft.com/office/drawing/2014/main" id="{759BD418-2410-4F7A-91F3-9C08F6D5D3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6549" y="2494455"/>
            <a:ext cx="1905000" cy="1905000"/>
          </a:xfrm>
          <a:prstGeom prst="rect">
            <a:avLst/>
          </a:prstGeom>
        </p:spPr>
      </p:pic>
      <p:pic>
        <p:nvPicPr>
          <p:cNvPr id="18" name="Image 17" descr="Une image contenant dessin&#10;&#10;Description générée automatiquement">
            <a:extLst>
              <a:ext uri="{FF2B5EF4-FFF2-40B4-BE49-F238E27FC236}">
                <a16:creationId xmlns:a16="http://schemas.microsoft.com/office/drawing/2014/main" id="{D35119DE-A9A7-43BC-972E-903A04C95E1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7549" y="2598756"/>
            <a:ext cx="1905000" cy="1905000"/>
          </a:xfrm>
          <a:prstGeom prst="rect">
            <a:avLst/>
          </a:prstGeom>
        </p:spPr>
      </p:pic>
      <p:pic>
        <p:nvPicPr>
          <p:cNvPr id="20" name="Image 19" descr="Une image contenant objet, horloge, dessin&#10;&#10;Description générée automatiquement">
            <a:extLst>
              <a:ext uri="{FF2B5EF4-FFF2-40B4-BE49-F238E27FC236}">
                <a16:creationId xmlns:a16="http://schemas.microsoft.com/office/drawing/2014/main" id="{4D24EB88-A564-4A08-9ACE-DCFA4E80673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374" y="5011235"/>
            <a:ext cx="3150566" cy="1201153"/>
          </a:xfrm>
          <a:prstGeom prst="rect">
            <a:avLst/>
          </a:prstGeom>
        </p:spPr>
      </p:pic>
      <p:pic>
        <p:nvPicPr>
          <p:cNvPr id="22" name="Image 21" descr="Une image contenant lumière, dessin&#10;&#10;Description générée automatiquement">
            <a:extLst>
              <a:ext uri="{FF2B5EF4-FFF2-40B4-BE49-F238E27FC236}">
                <a16:creationId xmlns:a16="http://schemas.microsoft.com/office/drawing/2014/main" id="{969D07F5-1275-4DA3-96DC-E0C5FE3CDA6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4362" y="4814575"/>
            <a:ext cx="2731824" cy="1412865"/>
          </a:xfrm>
          <a:prstGeom prst="rect">
            <a:avLst/>
          </a:prstGeom>
        </p:spPr>
      </p:pic>
      <p:pic>
        <p:nvPicPr>
          <p:cNvPr id="5" name="Image 4" descr="Une image contenant lumière, trafic, horloge, signe&#10;&#10;Description générée automatiquement">
            <a:extLst>
              <a:ext uri="{FF2B5EF4-FFF2-40B4-BE49-F238E27FC236}">
                <a16:creationId xmlns:a16="http://schemas.microsoft.com/office/drawing/2014/main" id="{1E063E81-F2E5-4286-A3EB-7C9F8E28069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6848" y="4352919"/>
            <a:ext cx="3902606" cy="1873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586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48DEC000-9F0E-4D66-B8AC-DB1FFE4DC25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6" name="Titre 1">
            <a:extLst>
              <a:ext uri="{FF2B5EF4-FFF2-40B4-BE49-F238E27FC236}">
                <a16:creationId xmlns:a16="http://schemas.microsoft.com/office/drawing/2014/main" id="{0EAB66FA-5F8F-4545-BBE9-C561F9277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7559" y="389990"/>
            <a:ext cx="10396882" cy="1151965"/>
          </a:xfrm>
        </p:spPr>
        <p:txBody>
          <a:bodyPr/>
          <a:lstStyle/>
          <a:p>
            <a:pPr algn="ctr"/>
            <a:r>
              <a:rPr lang="fr-FR" b="1">
                <a:solidFill>
                  <a:schemeClr val="tx1"/>
                </a:solidFill>
                <a:latin typeface="+mn-lt"/>
              </a:rPr>
              <a:t>Application Web de supervision</a:t>
            </a:r>
            <a:endParaRPr lang="fr-FR" b="1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3" name="Image 2" descr="Une image contenant texte&#10;&#10;Description générée automatiquement">
            <a:extLst>
              <a:ext uri="{FF2B5EF4-FFF2-40B4-BE49-F238E27FC236}">
                <a16:creationId xmlns:a16="http://schemas.microsoft.com/office/drawing/2014/main" id="{EE8E7D65-AEBC-4045-9CA7-3A0A3EAB74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0560" y="1344992"/>
            <a:ext cx="4830879" cy="5385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4444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258FBAB-1635-436D-B2F8-98AAB3E01B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" y="0"/>
            <a:ext cx="12189930" cy="6858000"/>
          </a:xfrm>
          <a:prstGeom prst="rect">
            <a:avLst/>
          </a:prstGeom>
        </p:spPr>
      </p:pic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6547C41D-6EEE-4FA4-B3C7-535D70F04948}"/>
              </a:ext>
            </a:extLst>
          </p:cNvPr>
          <p:cNvCxnSpPr>
            <a:cxnSpLocks/>
          </p:cNvCxnSpPr>
          <p:nvPr/>
        </p:nvCxnSpPr>
        <p:spPr>
          <a:xfrm>
            <a:off x="353460" y="857250"/>
            <a:ext cx="1148508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22">
            <a:extLst>
              <a:ext uri="{FF2B5EF4-FFF2-40B4-BE49-F238E27FC236}">
                <a16:creationId xmlns:a16="http://schemas.microsoft.com/office/drawing/2014/main" id="{86A5C2F4-D1E5-46F3-A398-8801ACDF98D6}"/>
              </a:ext>
            </a:extLst>
          </p:cNvPr>
          <p:cNvCxnSpPr>
            <a:cxnSpLocks/>
          </p:cNvCxnSpPr>
          <p:nvPr/>
        </p:nvCxnSpPr>
        <p:spPr>
          <a:xfrm>
            <a:off x="353460" y="6334125"/>
            <a:ext cx="1148508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ZoneTexte 18">
            <a:extLst>
              <a:ext uri="{FF2B5EF4-FFF2-40B4-BE49-F238E27FC236}">
                <a16:creationId xmlns:a16="http://schemas.microsoft.com/office/drawing/2014/main" id="{16C75089-3C49-47D2-8E12-78BF7650122F}"/>
              </a:ext>
            </a:extLst>
          </p:cNvPr>
          <p:cNvSpPr txBox="1"/>
          <p:nvPr/>
        </p:nvSpPr>
        <p:spPr>
          <a:xfrm>
            <a:off x="739222" y="247693"/>
            <a:ext cx="2417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Campus St Félix-La Salle</a:t>
            </a:r>
          </a:p>
        </p:txBody>
      </p:sp>
      <p:pic>
        <p:nvPicPr>
          <p:cNvPr id="22" name="Image 21" descr="Une image contenant dessin&#10;&#10;Description générée automatiquement">
            <a:extLst>
              <a:ext uri="{FF2B5EF4-FFF2-40B4-BE49-F238E27FC236}">
                <a16:creationId xmlns:a16="http://schemas.microsoft.com/office/drawing/2014/main" id="{DB8DFFB8-4776-484C-885E-0E8D6A8214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460" y="0"/>
            <a:ext cx="771525" cy="82971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CB07183-0B6C-431A-A339-37D387FFE05C}"/>
              </a:ext>
            </a:extLst>
          </p:cNvPr>
          <p:cNvSpPr/>
          <p:nvPr/>
        </p:nvSpPr>
        <p:spPr>
          <a:xfrm>
            <a:off x="9601201" y="419277"/>
            <a:ext cx="2514600" cy="41043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Joshua PINNEAU</a:t>
            </a:r>
            <a:endParaRPr lang="en-US" sz="2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0106720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48DEC000-9F0E-4D66-B8AC-DB1FFE4DC25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6" name="Titre 1">
            <a:extLst>
              <a:ext uri="{FF2B5EF4-FFF2-40B4-BE49-F238E27FC236}">
                <a16:creationId xmlns:a16="http://schemas.microsoft.com/office/drawing/2014/main" id="{0EAB66FA-5F8F-4545-BBE9-C561F9277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7559" y="389990"/>
            <a:ext cx="10396882" cy="1151965"/>
          </a:xfrm>
        </p:spPr>
        <p:txBody>
          <a:bodyPr/>
          <a:lstStyle/>
          <a:p>
            <a:pPr algn="ctr"/>
            <a:r>
              <a:rPr lang="fr-FR" b="1">
                <a:solidFill>
                  <a:schemeClr val="tx1"/>
                </a:solidFill>
                <a:latin typeface="+mn-lt"/>
              </a:rPr>
              <a:t>Application Web de supervision</a:t>
            </a:r>
            <a:endParaRPr lang="fr-FR" b="1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008690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48DEC000-9F0E-4D66-B8AC-DB1FFE4DC25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6" name="Titre 1">
            <a:extLst>
              <a:ext uri="{FF2B5EF4-FFF2-40B4-BE49-F238E27FC236}">
                <a16:creationId xmlns:a16="http://schemas.microsoft.com/office/drawing/2014/main" id="{0EAB66FA-5F8F-4545-BBE9-C561F9277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7559" y="389990"/>
            <a:ext cx="10396882" cy="1151965"/>
          </a:xfrm>
        </p:spPr>
        <p:txBody>
          <a:bodyPr/>
          <a:lstStyle/>
          <a:p>
            <a:pPr algn="ctr"/>
            <a:r>
              <a:rPr lang="fr-FR" b="1" dirty="0">
                <a:solidFill>
                  <a:schemeClr val="tx1"/>
                </a:solidFill>
                <a:latin typeface="+mn-lt"/>
              </a:rPr>
              <a:t>Application Web de supervision</a:t>
            </a:r>
          </a:p>
        </p:txBody>
      </p:sp>
      <p:pic>
        <p:nvPicPr>
          <p:cNvPr id="8" name="Image 7" descr="Une image contenant alimentation&#10;&#10;Description générée automatiquement">
            <a:extLst>
              <a:ext uri="{FF2B5EF4-FFF2-40B4-BE49-F238E27FC236}">
                <a16:creationId xmlns:a16="http://schemas.microsoft.com/office/drawing/2014/main" id="{EE6BD1B7-5E4A-4DE4-A4D0-1A78A59E7D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959" y="1330406"/>
            <a:ext cx="9282081" cy="5241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7834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F76A4A1C-4E62-49C5-98A5-F491B1EE1E7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5" name="Titre 1">
            <a:extLst>
              <a:ext uri="{FF2B5EF4-FFF2-40B4-BE49-F238E27FC236}">
                <a16:creationId xmlns:a16="http://schemas.microsoft.com/office/drawing/2014/main" id="{5E36B3BA-5283-4C67-80C7-347F4E37E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7559" y="389990"/>
            <a:ext cx="10396882" cy="1151965"/>
          </a:xfrm>
        </p:spPr>
        <p:txBody>
          <a:bodyPr/>
          <a:lstStyle/>
          <a:p>
            <a:pPr algn="ctr"/>
            <a:r>
              <a:rPr lang="fr-FR" b="1" dirty="0">
                <a:solidFill>
                  <a:schemeClr val="tx1"/>
                </a:solidFill>
                <a:latin typeface="+mn-lt"/>
              </a:rPr>
              <a:t>Application Web de supervision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01C0DCC2-55B5-4C26-AB2F-0C3B0DF24B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4399" y="1225151"/>
            <a:ext cx="7819527" cy="5528676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399752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F76A4A1C-4E62-49C5-98A5-F491B1EE1E7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5" name="Titre 1">
            <a:extLst>
              <a:ext uri="{FF2B5EF4-FFF2-40B4-BE49-F238E27FC236}">
                <a16:creationId xmlns:a16="http://schemas.microsoft.com/office/drawing/2014/main" id="{5E36B3BA-5283-4C67-80C7-347F4E37E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7559" y="389990"/>
            <a:ext cx="10396882" cy="1151965"/>
          </a:xfrm>
        </p:spPr>
        <p:txBody>
          <a:bodyPr/>
          <a:lstStyle/>
          <a:p>
            <a:pPr algn="ctr"/>
            <a:r>
              <a:rPr lang="fr-FR" b="1" dirty="0">
                <a:solidFill>
                  <a:schemeClr val="tx1"/>
                </a:solidFill>
                <a:latin typeface="+mn-lt"/>
              </a:rPr>
              <a:t>Application Web de supervision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0332BEAE-CC2E-4E80-868F-770F45797B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0275" y="1235529"/>
            <a:ext cx="7803652" cy="5517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5703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F76A4A1C-4E62-49C5-98A5-F491B1EE1E7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5" name="Titre 1">
            <a:extLst>
              <a:ext uri="{FF2B5EF4-FFF2-40B4-BE49-F238E27FC236}">
                <a16:creationId xmlns:a16="http://schemas.microsoft.com/office/drawing/2014/main" id="{5E36B3BA-5283-4C67-80C7-347F4E37E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7559" y="389990"/>
            <a:ext cx="10396882" cy="1151965"/>
          </a:xfrm>
        </p:spPr>
        <p:txBody>
          <a:bodyPr/>
          <a:lstStyle/>
          <a:p>
            <a:pPr algn="ctr"/>
            <a:r>
              <a:rPr lang="fr-FR" b="1" dirty="0">
                <a:solidFill>
                  <a:schemeClr val="tx1"/>
                </a:solidFill>
                <a:latin typeface="+mn-lt"/>
              </a:rPr>
              <a:t>Application Web de supervision</a:t>
            </a:r>
          </a:p>
        </p:txBody>
      </p:sp>
    </p:spTree>
    <p:extLst>
      <p:ext uri="{BB962C8B-B14F-4D97-AF65-F5344CB8AC3E}">
        <p14:creationId xmlns:p14="http://schemas.microsoft.com/office/powerpoint/2010/main" val="38863320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08E607A5-1F02-469A-B003-E2A35203504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4" name="Titre 1">
            <a:extLst>
              <a:ext uri="{FF2B5EF4-FFF2-40B4-BE49-F238E27FC236}">
                <a16:creationId xmlns:a16="http://schemas.microsoft.com/office/drawing/2014/main" id="{84F54665-097C-4493-A561-F397C2E204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7559" y="389990"/>
            <a:ext cx="10396882" cy="1151965"/>
          </a:xfrm>
        </p:spPr>
        <p:txBody>
          <a:bodyPr/>
          <a:lstStyle/>
          <a:p>
            <a:pPr algn="ctr"/>
            <a:r>
              <a:rPr lang="fr-FR" b="1" dirty="0">
                <a:solidFill>
                  <a:schemeClr val="tx1"/>
                </a:solidFill>
                <a:latin typeface="+mn-lt"/>
              </a:rPr>
              <a:t>Réseau</a:t>
            </a:r>
          </a:p>
        </p:txBody>
      </p:sp>
    </p:spTree>
    <p:extLst>
      <p:ext uri="{BB962C8B-B14F-4D97-AF65-F5344CB8AC3E}">
        <p14:creationId xmlns:p14="http://schemas.microsoft.com/office/powerpoint/2010/main" val="40418964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 20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C94C7F28-1A6D-4AE8-832F-6ADD5ADD1A9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CFF8CF00-DB30-4438-B600-8B2DEF6B4067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3996" y="1376363"/>
            <a:ext cx="6644005" cy="5248275"/>
          </a:xfrm>
          <a:prstGeom prst="rect">
            <a:avLst/>
          </a:prstGeom>
        </p:spPr>
      </p:pic>
      <p:sp>
        <p:nvSpPr>
          <p:cNvPr id="16" name="Titre 1">
            <a:extLst>
              <a:ext uri="{FF2B5EF4-FFF2-40B4-BE49-F238E27FC236}">
                <a16:creationId xmlns:a16="http://schemas.microsoft.com/office/drawing/2014/main" id="{70072CBA-496B-470E-9046-17C30A8A1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33362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fr-FR" b="1" dirty="0">
                <a:latin typeface="+mn-lt"/>
              </a:rPr>
              <a:t>Diagramme de cas d’utilisation</a:t>
            </a:r>
            <a:endParaRPr lang="fr-FR" sz="3600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15723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 20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C94C7F28-1A6D-4AE8-832F-6ADD5ADD1A9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16" name="Titre 1">
            <a:extLst>
              <a:ext uri="{FF2B5EF4-FFF2-40B4-BE49-F238E27FC236}">
                <a16:creationId xmlns:a16="http://schemas.microsoft.com/office/drawing/2014/main" id="{70072CBA-496B-470E-9046-17C30A8A1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33362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fr-FR" b="1" dirty="0">
                <a:latin typeface="+mn-lt"/>
              </a:rPr>
              <a:t>Diagramme d’exigence</a:t>
            </a:r>
            <a:endParaRPr lang="fr-FR" sz="3600" b="1" dirty="0">
              <a:latin typeface="+mn-lt"/>
            </a:endParaRPr>
          </a:p>
        </p:txBody>
      </p:sp>
      <p:pic>
        <p:nvPicPr>
          <p:cNvPr id="3" name="Image 2" descr="Une image contenant texte, capture d’écran&#10;&#10;Description générée automatiquement">
            <a:extLst>
              <a:ext uri="{FF2B5EF4-FFF2-40B4-BE49-F238E27FC236}">
                <a16:creationId xmlns:a16="http://schemas.microsoft.com/office/drawing/2014/main" id="{A6A263FE-065D-45BE-AAF0-B3A5D33997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6996" y="1208842"/>
            <a:ext cx="9398007" cy="5527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7755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 20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C94C7F28-1A6D-4AE8-832F-6ADD5ADD1A9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8" name="Titre 1">
            <a:extLst>
              <a:ext uri="{FF2B5EF4-FFF2-40B4-BE49-F238E27FC236}">
                <a16:creationId xmlns:a16="http://schemas.microsoft.com/office/drawing/2014/main" id="{1D901C81-2DA3-421A-BBCE-EB083238EDA4}"/>
              </a:ext>
            </a:extLst>
          </p:cNvPr>
          <p:cNvSpPr txBox="1">
            <a:spLocks/>
          </p:cNvSpPr>
          <p:nvPr/>
        </p:nvSpPr>
        <p:spPr>
          <a:xfrm>
            <a:off x="1524000" y="228600"/>
            <a:ext cx="9144000" cy="10764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fr-FR" sz="6000" b="1" dirty="0"/>
              <a:t>Diagramme de Gantt</a:t>
            </a:r>
            <a:endParaRPr lang="en-US" sz="6000" b="1" dirty="0"/>
          </a:p>
        </p:txBody>
      </p:sp>
    </p:spTree>
    <p:extLst>
      <p:ext uri="{BB962C8B-B14F-4D97-AF65-F5344CB8AC3E}">
        <p14:creationId xmlns:p14="http://schemas.microsoft.com/office/powerpoint/2010/main" val="23879989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54EDA2C0-48CE-4DA2-890F-252AC8D4884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3B0C423D-65A1-40D8-8751-302A287BBB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b="1" dirty="0">
                <a:latin typeface="+mn-lt"/>
              </a:rPr>
              <a:t>Mes tâches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B7441BCA-F2F3-49D7-9D50-474CE98A3A2A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3175" y="1690688"/>
            <a:ext cx="7105650" cy="4595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1079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938644E-CF18-4D10-8122-4DEF1BE6F34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5" name="Titre 1">
            <a:extLst>
              <a:ext uri="{FF2B5EF4-FFF2-40B4-BE49-F238E27FC236}">
                <a16:creationId xmlns:a16="http://schemas.microsoft.com/office/drawing/2014/main" id="{782BF964-5F41-42A4-99C2-DF15DED79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fr-FR" b="1" dirty="0">
                <a:latin typeface="+mn-lt"/>
              </a:rPr>
              <a:t>Développement sur Arduino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E2931D2D-2A75-4941-AE67-F83158561FB7}"/>
              </a:ext>
            </a:extLst>
          </p:cNvPr>
          <p:cNvSpPr txBox="1"/>
          <p:nvPr/>
        </p:nvSpPr>
        <p:spPr>
          <a:xfrm>
            <a:off x="2268622" y="2908893"/>
            <a:ext cx="20667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Mécanisme 1 : L’échiquier</a:t>
            </a:r>
            <a:endParaRPr lang="fr-FR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AD5C937A-8040-4DC9-873C-693F65A77CEC}"/>
              </a:ext>
            </a:extLst>
          </p:cNvPr>
          <p:cNvSpPr txBox="1"/>
          <p:nvPr/>
        </p:nvSpPr>
        <p:spPr>
          <a:xfrm>
            <a:off x="2087647" y="3247129"/>
            <a:ext cx="6663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u="sng" dirty="0"/>
              <a:t>Entrée</a:t>
            </a:r>
            <a:endParaRPr lang="fr-FR" u="sng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8E9A7E86-1DCA-47C2-812C-1DAEBB9400D9}"/>
              </a:ext>
            </a:extLst>
          </p:cNvPr>
          <p:cNvSpPr txBox="1"/>
          <p:nvPr/>
        </p:nvSpPr>
        <p:spPr>
          <a:xfrm>
            <a:off x="5264080" y="2861255"/>
            <a:ext cx="17990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u="sng" dirty="0"/>
              <a:t>Mécanisme 2 : Le Lion</a:t>
            </a:r>
            <a:endParaRPr lang="fr-FR" u="sng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621CCEA5-69D0-47BF-A7D1-AD23B47F8A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204" y="2695472"/>
            <a:ext cx="8535591" cy="1467055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FF4C78C3-4F54-4A9B-9BC5-5036DC9CD23C}"/>
              </a:ext>
            </a:extLst>
          </p:cNvPr>
          <p:cNvSpPr txBox="1"/>
          <p:nvPr/>
        </p:nvSpPr>
        <p:spPr>
          <a:xfrm>
            <a:off x="6805425" y="3247128"/>
            <a:ext cx="6158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u="sng" dirty="0"/>
              <a:t>Sortie</a:t>
            </a:r>
            <a:endParaRPr lang="fr-FR" u="sng" dirty="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3FE6B700-9568-40D7-BBF0-F657FFE56B3B}"/>
              </a:ext>
            </a:extLst>
          </p:cNvPr>
          <p:cNvSpPr txBox="1"/>
          <p:nvPr/>
        </p:nvSpPr>
        <p:spPr>
          <a:xfrm>
            <a:off x="4008878" y="3247127"/>
            <a:ext cx="6158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u="sng" dirty="0"/>
              <a:t>Sortie</a:t>
            </a:r>
            <a:endParaRPr lang="fr-FR" u="sng" dirty="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9A9B53F9-3E55-454C-AECC-A7D0E8FE24D9}"/>
              </a:ext>
            </a:extLst>
          </p:cNvPr>
          <p:cNvSpPr txBox="1"/>
          <p:nvPr/>
        </p:nvSpPr>
        <p:spPr>
          <a:xfrm>
            <a:off x="9521440" y="3247127"/>
            <a:ext cx="6158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u="sng" dirty="0"/>
              <a:t>Sortie</a:t>
            </a:r>
            <a:endParaRPr lang="fr-FR" u="sng" dirty="0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C8D4B3C1-89DA-4BB3-90F2-DA4F2EC0B482}"/>
              </a:ext>
            </a:extLst>
          </p:cNvPr>
          <p:cNvSpPr txBox="1"/>
          <p:nvPr/>
        </p:nvSpPr>
        <p:spPr>
          <a:xfrm>
            <a:off x="7638017" y="3247127"/>
            <a:ext cx="6663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u="sng" dirty="0"/>
              <a:t>Entrée</a:t>
            </a:r>
            <a:endParaRPr lang="fr-FR" u="sng" dirty="0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8655BAC2-2D29-4706-B374-BDFF3940D565}"/>
              </a:ext>
            </a:extLst>
          </p:cNvPr>
          <p:cNvSpPr txBox="1"/>
          <p:nvPr/>
        </p:nvSpPr>
        <p:spPr>
          <a:xfrm>
            <a:off x="7638017" y="2909753"/>
            <a:ext cx="24899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u="sng" dirty="0"/>
              <a:t>Mécanisme 2 : L’élément TERRE</a:t>
            </a:r>
            <a:endParaRPr lang="fr-FR" u="sng" dirty="0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3607039F-B845-4573-AE4E-C576175632E6}"/>
              </a:ext>
            </a:extLst>
          </p:cNvPr>
          <p:cNvSpPr txBox="1"/>
          <p:nvPr/>
        </p:nvSpPr>
        <p:spPr>
          <a:xfrm>
            <a:off x="4869312" y="3247127"/>
            <a:ext cx="6663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u="sng" dirty="0"/>
              <a:t>Entrée</a:t>
            </a:r>
            <a:endParaRPr lang="fr-FR" u="sng" dirty="0"/>
          </a:p>
        </p:txBody>
      </p:sp>
    </p:spTree>
    <p:extLst>
      <p:ext uri="{BB962C8B-B14F-4D97-AF65-F5344CB8AC3E}">
        <p14:creationId xmlns:p14="http://schemas.microsoft.com/office/powerpoint/2010/main" val="16574097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2D11510A-402F-49FB-A1FB-79027291054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4" name="Titre 1">
            <a:extLst>
              <a:ext uri="{FF2B5EF4-FFF2-40B4-BE49-F238E27FC236}">
                <a16:creationId xmlns:a16="http://schemas.microsoft.com/office/drawing/2014/main" id="{C9DA7725-D7E8-4BCC-9FDF-A34AF4C0A5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7559" y="389990"/>
            <a:ext cx="10396882" cy="1151965"/>
          </a:xfrm>
        </p:spPr>
        <p:txBody>
          <a:bodyPr/>
          <a:lstStyle/>
          <a:p>
            <a:pPr algn="ctr"/>
            <a:r>
              <a:rPr lang="fr-FR" b="1" dirty="0">
                <a:solidFill>
                  <a:schemeClr val="tx1"/>
                </a:solidFill>
                <a:latin typeface="+mn-lt"/>
              </a:rPr>
              <a:t>Mécanisme n°1 : l’échiquier 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0E8D0641-155D-42EE-AB58-DE3D48C7D6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5258" y="4782647"/>
            <a:ext cx="2272230" cy="1685363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F400A4EF-B3AF-439C-A197-C7E02C2A0EC5}"/>
              </a:ext>
            </a:extLst>
          </p:cNvPr>
          <p:cNvSpPr txBox="1"/>
          <p:nvPr/>
        </p:nvSpPr>
        <p:spPr>
          <a:xfrm>
            <a:off x="897559" y="1541953"/>
            <a:ext cx="464037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0070C0"/>
                </a:solidFill>
              </a:rPr>
              <a:t>Entrées :</a:t>
            </a:r>
          </a:p>
          <a:p>
            <a:r>
              <a:rPr lang="fr-FR" sz="1400" dirty="0">
                <a:solidFill>
                  <a:srgbClr val="0070C0"/>
                </a:solidFill>
              </a:rPr>
              <a:t>	</a:t>
            </a:r>
            <a:r>
              <a:rPr lang="fr-FR" sz="1400" dirty="0"/>
              <a:t>● E1</a:t>
            </a:r>
          </a:p>
          <a:p>
            <a:pPr marL="1657350" lvl="3" indent="-285750">
              <a:buFont typeface="Courier New" panose="02070309020205020404" pitchFamily="49" charset="0"/>
              <a:buChar char="o"/>
            </a:pPr>
            <a:r>
              <a:rPr lang="fr-FR" sz="1400" dirty="0"/>
              <a:t>Type de capteur : </a:t>
            </a:r>
            <a:r>
              <a:rPr lang="fr-FR" sz="1400" dirty="0">
                <a:solidFill>
                  <a:schemeClr val="accent6">
                    <a:lumMod val="50000"/>
                  </a:schemeClr>
                </a:solidFill>
              </a:rPr>
              <a:t>Capteur effet Hall</a:t>
            </a:r>
          </a:p>
          <a:p>
            <a:pPr marL="1657350" lvl="3" indent="-285750">
              <a:buFont typeface="Courier New" panose="02070309020205020404" pitchFamily="49" charset="0"/>
              <a:buChar char="o"/>
            </a:pPr>
            <a:r>
              <a:rPr lang="fr-FR" sz="1400" dirty="0"/>
              <a:t>Référence : </a:t>
            </a:r>
            <a:r>
              <a:rPr lang="fr-FR" sz="1400" dirty="0">
                <a:solidFill>
                  <a:srgbClr val="0070C0"/>
                </a:solidFill>
              </a:rPr>
              <a:t>Capteur à effet Hall A3144</a:t>
            </a:r>
          </a:p>
          <a:p>
            <a:pPr marL="1657350" lvl="3" indent="-285750">
              <a:buFont typeface="Courier New" panose="02070309020205020404" pitchFamily="49" charset="0"/>
              <a:buChar char="o"/>
            </a:pPr>
            <a:endParaRPr lang="fr-FR" sz="1400" dirty="0">
              <a:solidFill>
                <a:srgbClr val="0070C0"/>
              </a:solidFill>
            </a:endParaRPr>
          </a:p>
          <a:p>
            <a:pPr marL="1657350" lvl="3" indent="-285750">
              <a:buFont typeface="Courier New" panose="02070309020205020404" pitchFamily="49" charset="0"/>
              <a:buChar char="o"/>
            </a:pPr>
            <a:endParaRPr lang="fr-FR" sz="1400" dirty="0">
              <a:solidFill>
                <a:srgbClr val="0070C0"/>
              </a:solidFill>
            </a:endParaRPr>
          </a:p>
          <a:p>
            <a:pPr marL="1657350" lvl="3" indent="-285750">
              <a:buFont typeface="Courier New" panose="02070309020205020404" pitchFamily="49" charset="0"/>
              <a:buChar char="o"/>
            </a:pPr>
            <a:endParaRPr lang="fr-FR" sz="1400" dirty="0">
              <a:solidFill>
                <a:srgbClr val="0070C0"/>
              </a:solidFill>
            </a:endParaRPr>
          </a:p>
          <a:p>
            <a:pPr marL="1657350" lvl="3" indent="-285750">
              <a:buFont typeface="Courier New" panose="02070309020205020404" pitchFamily="49" charset="0"/>
              <a:buChar char="o"/>
            </a:pPr>
            <a:endParaRPr lang="fr-FR" sz="1400" dirty="0">
              <a:solidFill>
                <a:srgbClr val="0070C0"/>
              </a:solidFill>
            </a:endParaRPr>
          </a:p>
          <a:p>
            <a:pPr marL="1657350" lvl="3" indent="-285750">
              <a:buFont typeface="Courier New" panose="02070309020205020404" pitchFamily="49" charset="0"/>
              <a:buChar char="o"/>
            </a:pPr>
            <a:r>
              <a:rPr lang="fr-FR" sz="1400" dirty="0"/>
              <a:t>Signal : </a:t>
            </a:r>
            <a:r>
              <a:rPr lang="fr-FR" sz="1400" dirty="0">
                <a:solidFill>
                  <a:srgbClr val="0070C0"/>
                </a:solidFill>
              </a:rPr>
              <a:t>Numérique</a:t>
            </a:r>
          </a:p>
          <a:p>
            <a:pPr marL="1657350" lvl="3" indent="-285750">
              <a:buFont typeface="Courier New" panose="02070309020205020404" pitchFamily="49" charset="0"/>
              <a:buChar char="o"/>
            </a:pPr>
            <a:r>
              <a:rPr lang="fr-FR" sz="1400" dirty="0"/>
              <a:t>Voltage : </a:t>
            </a:r>
            <a:r>
              <a:rPr lang="fr-FR" sz="1400" dirty="0">
                <a:solidFill>
                  <a:schemeClr val="accent6">
                    <a:lumMod val="50000"/>
                  </a:schemeClr>
                </a:solidFill>
              </a:rPr>
              <a:t>0-5V</a:t>
            </a:r>
            <a:r>
              <a:rPr lang="fr-FR" dirty="0"/>
              <a:t>		 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DACC1E0A-505A-4DA8-9EA2-FCE95E92F502}"/>
              </a:ext>
            </a:extLst>
          </p:cNvPr>
          <p:cNvSpPr txBox="1"/>
          <p:nvPr/>
        </p:nvSpPr>
        <p:spPr>
          <a:xfrm>
            <a:off x="5869609" y="1780078"/>
            <a:ext cx="464037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0070C0"/>
                </a:solidFill>
              </a:rPr>
              <a:t>Entrées :</a:t>
            </a:r>
          </a:p>
          <a:p>
            <a:r>
              <a:rPr lang="fr-FR" sz="1400" dirty="0">
                <a:solidFill>
                  <a:srgbClr val="0070C0"/>
                </a:solidFill>
              </a:rPr>
              <a:t>	</a:t>
            </a:r>
            <a:r>
              <a:rPr lang="fr-FR" sz="1400" dirty="0"/>
              <a:t>● E2</a:t>
            </a:r>
          </a:p>
          <a:p>
            <a:pPr marL="1657350" lvl="3" indent="-285750">
              <a:buFont typeface="Courier New" panose="02070309020205020404" pitchFamily="49" charset="0"/>
              <a:buChar char="o"/>
            </a:pPr>
            <a:r>
              <a:rPr lang="fr-FR" sz="1400" dirty="0"/>
              <a:t>Type de capteur : </a:t>
            </a:r>
            <a:r>
              <a:rPr lang="fr-FR" sz="1400" dirty="0">
                <a:solidFill>
                  <a:schemeClr val="accent6">
                    <a:lumMod val="50000"/>
                  </a:schemeClr>
                </a:solidFill>
              </a:rPr>
              <a:t>Capteur effet Hall</a:t>
            </a:r>
          </a:p>
          <a:p>
            <a:pPr marL="1657350" lvl="3" indent="-285750">
              <a:buFont typeface="Courier New" panose="02070309020205020404" pitchFamily="49" charset="0"/>
              <a:buChar char="o"/>
            </a:pPr>
            <a:r>
              <a:rPr lang="fr-FR" sz="1400" dirty="0"/>
              <a:t>Référence : </a:t>
            </a:r>
            <a:r>
              <a:rPr lang="fr-FR" sz="1400" dirty="0">
                <a:solidFill>
                  <a:srgbClr val="0070C0"/>
                </a:solidFill>
              </a:rPr>
              <a:t>Capteur à effet Hall A3144</a:t>
            </a:r>
          </a:p>
          <a:p>
            <a:pPr marL="1657350" lvl="3" indent="-285750">
              <a:buFont typeface="Courier New" panose="02070309020205020404" pitchFamily="49" charset="0"/>
              <a:buChar char="o"/>
            </a:pPr>
            <a:endParaRPr lang="fr-FR" sz="1400" dirty="0">
              <a:solidFill>
                <a:srgbClr val="0070C0"/>
              </a:solidFill>
            </a:endParaRPr>
          </a:p>
          <a:p>
            <a:pPr marL="1657350" lvl="3" indent="-285750">
              <a:buFont typeface="Courier New" panose="02070309020205020404" pitchFamily="49" charset="0"/>
              <a:buChar char="o"/>
            </a:pPr>
            <a:endParaRPr lang="fr-FR" sz="1400" dirty="0">
              <a:solidFill>
                <a:srgbClr val="0070C0"/>
              </a:solidFill>
            </a:endParaRPr>
          </a:p>
          <a:p>
            <a:pPr marL="1657350" lvl="3" indent="-285750">
              <a:buFont typeface="Courier New" panose="02070309020205020404" pitchFamily="49" charset="0"/>
              <a:buChar char="o"/>
            </a:pPr>
            <a:endParaRPr lang="fr-FR" sz="1400" dirty="0">
              <a:solidFill>
                <a:srgbClr val="0070C0"/>
              </a:solidFill>
            </a:endParaRPr>
          </a:p>
          <a:p>
            <a:pPr marL="1657350" lvl="3" indent="-285750">
              <a:buFont typeface="Courier New" panose="02070309020205020404" pitchFamily="49" charset="0"/>
              <a:buChar char="o"/>
            </a:pPr>
            <a:endParaRPr lang="fr-FR" sz="1400" dirty="0">
              <a:solidFill>
                <a:srgbClr val="0070C0"/>
              </a:solidFill>
            </a:endParaRPr>
          </a:p>
          <a:p>
            <a:pPr marL="1657350" lvl="3" indent="-285750">
              <a:buFont typeface="Courier New" panose="02070309020205020404" pitchFamily="49" charset="0"/>
              <a:buChar char="o"/>
            </a:pPr>
            <a:r>
              <a:rPr lang="fr-FR" sz="1400" dirty="0"/>
              <a:t>Signal : </a:t>
            </a:r>
            <a:r>
              <a:rPr lang="fr-FR" sz="1400" dirty="0">
                <a:solidFill>
                  <a:srgbClr val="0070C0"/>
                </a:solidFill>
              </a:rPr>
              <a:t>Numérique</a:t>
            </a:r>
          </a:p>
          <a:p>
            <a:pPr marL="1657350" lvl="3" indent="-285750">
              <a:buFont typeface="Courier New" panose="02070309020205020404" pitchFamily="49" charset="0"/>
              <a:buChar char="o"/>
            </a:pPr>
            <a:r>
              <a:rPr lang="fr-FR" sz="1400" dirty="0"/>
              <a:t>Voltage : </a:t>
            </a:r>
            <a:r>
              <a:rPr lang="fr-FR" sz="1400" dirty="0">
                <a:solidFill>
                  <a:schemeClr val="accent6">
                    <a:lumMod val="50000"/>
                  </a:schemeClr>
                </a:solidFill>
              </a:rPr>
              <a:t>0-5V</a:t>
            </a:r>
            <a:r>
              <a:rPr lang="fr-FR" dirty="0"/>
              <a:t>		 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96308356-2ADA-43FC-91E4-1994E92F69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0636" y="1371343"/>
            <a:ext cx="4515364" cy="2392123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2F8A4A6A-30EA-4A74-B232-A0C2968845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4072" y="1550735"/>
            <a:ext cx="4515364" cy="2392123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78133D04-7A94-46AF-BD1A-FDB85C47B8FD}"/>
              </a:ext>
            </a:extLst>
          </p:cNvPr>
          <p:cNvSpPr txBox="1"/>
          <p:nvPr/>
        </p:nvSpPr>
        <p:spPr>
          <a:xfrm>
            <a:off x="261820" y="4168695"/>
            <a:ext cx="59118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400" dirty="0"/>
              <a:t>S1</a:t>
            </a: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fr-FR" sz="1400" dirty="0"/>
              <a:t>Rôle : </a:t>
            </a:r>
            <a:r>
              <a:rPr lang="fr-FR" sz="1400" dirty="0">
                <a:solidFill>
                  <a:schemeClr val="accent6">
                    <a:lumMod val="50000"/>
                  </a:schemeClr>
                </a:solidFill>
              </a:rPr>
              <a:t>Activer/désactiver un électroaimant via un relais </a:t>
            </a:r>
            <a:r>
              <a:rPr lang="fr-FR" sz="1400" dirty="0">
                <a:solidFill>
                  <a:srgbClr val="0070C0"/>
                </a:solidFill>
              </a:rPr>
              <a:t>+ LED témoin sur le tableau de contrôle</a:t>
            </a:r>
          </a:p>
          <a:p>
            <a:pPr lvl="2"/>
            <a:endParaRPr lang="fr-FR" dirty="0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3438819A-6698-43C0-BE1F-EBAC3A37A5D5}"/>
              </a:ext>
            </a:extLst>
          </p:cNvPr>
          <p:cNvSpPr txBox="1"/>
          <p:nvPr/>
        </p:nvSpPr>
        <p:spPr>
          <a:xfrm>
            <a:off x="237433" y="5729346"/>
            <a:ext cx="575843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fr-FR" sz="1400" dirty="0"/>
              <a:t>Condition : </a:t>
            </a:r>
            <a:r>
              <a:rPr lang="fr-FR" sz="1400" dirty="0">
                <a:solidFill>
                  <a:srgbClr val="0070C0"/>
                </a:solidFill>
              </a:rPr>
              <a:t>Si E1 et E2 sont à 1 alors activer la sortie, sinon, désactiver la sortie</a:t>
            </a: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fr-FR" sz="1400" dirty="0"/>
              <a:t>Voltage : </a:t>
            </a:r>
            <a:r>
              <a:rPr lang="fr-FR" sz="1400" dirty="0">
                <a:solidFill>
                  <a:schemeClr val="accent6">
                    <a:lumMod val="50000"/>
                  </a:schemeClr>
                </a:solidFill>
              </a:rPr>
              <a:t>0-5V</a:t>
            </a:r>
            <a:endParaRPr lang="fr-FR" dirty="0"/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856991C0-E3FF-4B0A-BFAF-76CF8DFBD7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2759" y="4744819"/>
            <a:ext cx="1506741" cy="1248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8803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Image 35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A156923A-8DF4-4078-94DF-E315267FCF0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33" name="Titre 1">
            <a:extLst>
              <a:ext uri="{FF2B5EF4-FFF2-40B4-BE49-F238E27FC236}">
                <a16:creationId xmlns:a16="http://schemas.microsoft.com/office/drawing/2014/main" id="{D7D47A08-2BF9-44C3-9F77-2D2D4A0332FD}"/>
              </a:ext>
            </a:extLst>
          </p:cNvPr>
          <p:cNvSpPr txBox="1">
            <a:spLocks/>
          </p:cNvSpPr>
          <p:nvPr/>
        </p:nvSpPr>
        <p:spPr>
          <a:xfrm>
            <a:off x="897559" y="389990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b="1">
                <a:latin typeface="+mn-lt"/>
              </a:rPr>
              <a:t>Mécanisme n°1 : l’échiquier </a:t>
            </a:r>
            <a:endParaRPr lang="fr-FR" b="1" dirty="0">
              <a:latin typeface="+mn-lt"/>
            </a:endParaRPr>
          </a:p>
        </p:txBody>
      </p:sp>
      <p:pic>
        <p:nvPicPr>
          <p:cNvPr id="3" name="Image 2" descr="Une image contenant texte, carte, ordinateur&#10;&#10;Description générée automatiquement">
            <a:extLst>
              <a:ext uri="{FF2B5EF4-FFF2-40B4-BE49-F238E27FC236}">
                <a16:creationId xmlns:a16="http://schemas.microsoft.com/office/drawing/2014/main" id="{73E6A093-80CC-4ADF-B98C-66B14D0944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998" y="1246679"/>
            <a:ext cx="5064004" cy="5421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584400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884</TotalTime>
  <Words>295</Words>
  <Application>Microsoft Office PowerPoint</Application>
  <PresentationFormat>Grand écran</PresentationFormat>
  <Paragraphs>97</Paragraphs>
  <Slides>25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25</vt:i4>
      </vt:variant>
    </vt:vector>
  </HeadingPairs>
  <TitlesOfParts>
    <vt:vector size="30" baseType="lpstr">
      <vt:lpstr>Arial</vt:lpstr>
      <vt:lpstr>Calibri</vt:lpstr>
      <vt:lpstr>Calibri Light</vt:lpstr>
      <vt:lpstr>Courier New</vt:lpstr>
      <vt:lpstr>Thème Office</vt:lpstr>
      <vt:lpstr>Présentation PowerPoint</vt:lpstr>
      <vt:lpstr>Présentation PowerPoint</vt:lpstr>
      <vt:lpstr>Diagramme de cas d’utilisation</vt:lpstr>
      <vt:lpstr>Diagramme d’exigence</vt:lpstr>
      <vt:lpstr>Présentation PowerPoint</vt:lpstr>
      <vt:lpstr>Mes tâches</vt:lpstr>
      <vt:lpstr>Développement sur Arduino</vt:lpstr>
      <vt:lpstr>Mécanisme n°1 : l’échiquier </vt:lpstr>
      <vt:lpstr>Présentation PowerPoint</vt:lpstr>
      <vt:lpstr>Présentation PowerPoint</vt:lpstr>
      <vt:lpstr>Mécanisme n°2 : Le lion basculant </vt:lpstr>
      <vt:lpstr>Mécanisme n°2 : Le lion basculant </vt:lpstr>
      <vt:lpstr>Mécanisme n°2 : Le lion basculant </vt:lpstr>
      <vt:lpstr>Mécanisme n°3 : l’élément TERRE </vt:lpstr>
      <vt:lpstr>Mécanisme n°3 : l’élément TERRE </vt:lpstr>
      <vt:lpstr>Mécanisme n°3 : l’élément TERRE </vt:lpstr>
      <vt:lpstr>Message I2C</vt:lpstr>
      <vt:lpstr>Application Web de supervision</vt:lpstr>
      <vt:lpstr>Application Web de supervision</vt:lpstr>
      <vt:lpstr>Application Web de supervision</vt:lpstr>
      <vt:lpstr>Application Web de supervision</vt:lpstr>
      <vt:lpstr>Application Web de supervision</vt:lpstr>
      <vt:lpstr>Application Web de supervision</vt:lpstr>
      <vt:lpstr>Application Web de supervision</vt:lpstr>
      <vt:lpstr>Réseau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Joshua PINNEAU</dc:creator>
  <cp:lastModifiedBy>Joshua PINNEAU</cp:lastModifiedBy>
  <cp:revision>96</cp:revision>
  <dcterms:created xsi:type="dcterms:W3CDTF">2020-01-28T10:54:51Z</dcterms:created>
  <dcterms:modified xsi:type="dcterms:W3CDTF">2020-03-11T15:35:47Z</dcterms:modified>
</cp:coreProperties>
</file>